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3"/>
  </p:notesMasterIdLst>
  <p:handoutMasterIdLst>
    <p:handoutMasterId r:id="rId34"/>
  </p:handoutMasterIdLst>
  <p:sldIdLst>
    <p:sldId id="259" r:id="rId2"/>
    <p:sldId id="623" r:id="rId3"/>
    <p:sldId id="788" r:id="rId4"/>
    <p:sldId id="830" r:id="rId5"/>
    <p:sldId id="848" r:id="rId6"/>
    <p:sldId id="849" r:id="rId7"/>
    <p:sldId id="839" r:id="rId8"/>
    <p:sldId id="840" r:id="rId9"/>
    <p:sldId id="841" r:id="rId10"/>
    <p:sldId id="842" r:id="rId11"/>
    <p:sldId id="845" r:id="rId12"/>
    <p:sldId id="843" r:id="rId13"/>
    <p:sldId id="846" r:id="rId14"/>
    <p:sldId id="847" r:id="rId15"/>
    <p:sldId id="850" r:id="rId16"/>
    <p:sldId id="831" r:id="rId17"/>
    <p:sldId id="838" r:id="rId18"/>
    <p:sldId id="832" r:id="rId19"/>
    <p:sldId id="833" r:id="rId20"/>
    <p:sldId id="834" r:id="rId21"/>
    <p:sldId id="835" r:id="rId22"/>
    <p:sldId id="836" r:id="rId23"/>
    <p:sldId id="837" r:id="rId24"/>
    <p:sldId id="817" r:id="rId25"/>
    <p:sldId id="826" r:id="rId26"/>
    <p:sldId id="814" r:id="rId27"/>
    <p:sldId id="825" r:id="rId28"/>
    <p:sldId id="828" r:id="rId29"/>
    <p:sldId id="827" r:id="rId30"/>
    <p:sldId id="829" r:id="rId31"/>
    <p:sldId id="809" r:id="rId3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goo Cho" initials="SC" lastIdx="2" clrIdx="0">
    <p:extLst>
      <p:ext uri="{19B8F6BF-5375-455C-9EA6-DF929625EA0E}">
        <p15:presenceInfo xmlns:p15="http://schemas.microsoft.com/office/powerpoint/2012/main" userId="17a7d6351fc7ea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2784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AE8BF5-CB93-44E5-9404-15AF760C38FD}" type="datetime1">
              <a:rPr lang="ko-KR" altLang="en-US" smtClean="0"/>
              <a:t>2024-02-13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20DF4F-28CD-42CA-8484-F6571F4C08CC}" type="datetime1">
              <a:rPr lang="ko-KR" altLang="en-US" smtClean="0"/>
              <a:t>2024-02-13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489A88-0C1F-827F-FDE9-DFC7FEB07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139083"/>
            <a:ext cx="10353762" cy="766439"/>
          </a:xfrm>
        </p:spPr>
        <p:txBody>
          <a:bodyPr rtlCol="0">
            <a:normAutofit/>
          </a:bodyPr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3795" y="1127464"/>
            <a:ext cx="10353762" cy="466373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편집하려면 클릭</a:t>
            </a:r>
          </a:p>
          <a:p>
            <a:pPr lvl="1" rtl="0"/>
            <a:r>
              <a:rPr lang="ko-KR" altLang="en-US" dirty="0"/>
              <a:t>두 번째 수준</a:t>
            </a:r>
          </a:p>
          <a:p>
            <a:pPr lvl="2" rtl="0"/>
            <a:r>
              <a:rPr lang="ko-KR" altLang="en-US" dirty="0"/>
              <a:t>세 번째 수준</a:t>
            </a:r>
          </a:p>
          <a:p>
            <a:pPr lvl="3" rtl="0"/>
            <a:r>
              <a:rPr lang="ko-KR" altLang="en-US" dirty="0"/>
              <a:t>네 번째 수준</a:t>
            </a:r>
          </a:p>
          <a:p>
            <a:pPr lvl="4" rtl="0"/>
            <a:r>
              <a:rPr lang="ko-KR" altLang="en-US" dirty="0"/>
              <a:t>다섯 번째 수준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745536-17E2-EEF7-D107-B4146DE214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E02622F7-B412-D3AE-34CC-44CC99AE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21086B2D-0BBF-7448-422F-0EAD7808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2F60889-8102-9290-1B7C-A4994E8F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9C878A-8D12-4579-1F87-ABD48B7F6E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9D6EA7CE-94D3-3119-797F-9A59AD33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755ADAC4-EF92-EA0A-B152-7948C996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674D633B-B98D-555C-C9BC-394409CE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ECE708-CABE-5A15-E18D-0D30F1AB2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244F2F0A-DF9E-5205-4FA2-D0594923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2E5C1F5A-37D2-AE7D-D82F-D1EE9D44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2E1DB7B6-E84B-345B-922F-C2D4D0D5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29344A-48D0-3054-21E4-FB558AC3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987AC108-5420-6BFB-6865-4BDBFC95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F70122F8-8A1A-8732-4EE3-A880083C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5B190B1-64F4-F049-4C88-31887B22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D37BC-49C9-F25A-39C4-1D79ABF16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B1B4846B-DB95-07D7-43D1-116EC3EF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93785E4A-6771-C69D-0FCD-A16BA8E6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3B615913-817A-B5DD-09A5-A12DBD3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2F3C-00E3-1C40-4559-2CB37F9295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97B7D79C-0ECC-0C67-0AF5-B71F54A7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A33EA81-58FE-463F-7BBB-2884D27B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1F9B170-6867-72F2-D4FE-03BADFAE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2024-02-13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edx.org/course/course-v1:HarvardX+CS50W+Web/block-v1:HarvardX+CS50W+Web+type@sequential+block@e1db1d5394cf476ba0c925010b94a5f4/block-v1:HarvardX+CS50W+Web+type@vertical+block@491cd816e2554378ac994cd14335c1c6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opentutorials.org/course/3837/2243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9fSEVG5D6vk&amp;t=279s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seonkyukim.github.io/git-tutorial/git-insta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eonkyukim.github.io/git-tutorial/git-install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opentutorials.org/course/2708/1517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ipoque.com/git-%EB%8F%99%EC%9E%91-%EC%9B%90%EB%A6%AC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vcloud-lab.com/entries/devops/Step-by-Step-guide-to-push-your-first-project-to-github-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7200" b="1" dirty="0"/>
              <a:t>데</a:t>
            </a:r>
            <a:r>
              <a:rPr lang="ko-KR" altLang="en-US" sz="7200" b="1" dirty="0">
                <a:latin typeface="Batang" panose="02030600000101010101" pitchFamily="18" charset="-127"/>
                <a:ea typeface="Batang" panose="02030600000101010101" pitchFamily="18" charset="-127"/>
              </a:rPr>
              <a:t>이터 관리론</a:t>
            </a:r>
            <a:endParaRPr lang="ko" sz="7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800" b="1" dirty="0"/>
              <a:t>Data Engineering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with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Apache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Airflow</a:t>
            </a:r>
            <a:endParaRPr lang="ko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2C00A-DE96-5EA2-FAD3-517EA898D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E662AB21-75F3-3EDF-999B-40B4BC3A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B091DB-8882-1467-036C-B1FCC617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AD678-D767-4624-6590-2B4FFDBB8DFC}"/>
              </a:ext>
            </a:extLst>
          </p:cNvPr>
          <p:cNvSpPr txBox="1"/>
          <p:nvPr/>
        </p:nvSpPr>
        <p:spPr>
          <a:xfrm>
            <a:off x="421341" y="954586"/>
            <a:ext cx="674146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code .</a:t>
            </a:r>
            <a:r>
              <a:rPr lang="en-US" altLang="ko-KR" sz="12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endParaRPr lang="en-US" altLang="ko-KR" sz="1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status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On branch master</a:t>
            </a:r>
          </a:p>
          <a:p>
            <a:pPr fontAlgn="base"/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No commits yet</a:t>
            </a:r>
          </a:p>
          <a:p>
            <a:pPr fontAlgn="base"/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Untracked files: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(use "git add &lt;file&gt;..." to include in what will be committed)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.</a:t>
            </a:r>
            <a:r>
              <a:rPr lang="en-US" altLang="ko-KR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01_An introduction to </a:t>
            </a:r>
            <a:r>
              <a:rPr lang="en-US" altLang="ko-KR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seaborn.ipynb</a:t>
            </a:r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01_Linear </a:t>
            </a:r>
            <a:r>
              <a:rPr lang="en-US" altLang="ko-KR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02_Linear </a:t>
            </a:r>
            <a:r>
              <a:rPr lang="en-US" altLang="ko-KR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03_Linear </a:t>
            </a:r>
            <a:r>
              <a:rPr lang="en-US" altLang="ko-KR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03_Netflex_practice.ipynb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04_XOR.ipynb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04_pycaret.ipynb</a:t>
            </a:r>
          </a:p>
          <a:p>
            <a:pPr fontAlgn="base"/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nothing added to commit but untracked files present (use "git add" to track)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CCEE32-9294-7890-2851-A745756E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28" y="1094199"/>
            <a:ext cx="4801016" cy="1722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AF125-C81B-E0CB-3A93-D8ACCBD5F96A}"/>
              </a:ext>
            </a:extLst>
          </p:cNvPr>
          <p:cNvSpPr txBox="1"/>
          <p:nvPr/>
        </p:nvSpPr>
        <p:spPr>
          <a:xfrm>
            <a:off x="6198958" y="3005145"/>
            <a:ext cx="5571701" cy="445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모든 파워포인트 파일은 </a:t>
            </a:r>
            <a:r>
              <a:rPr lang="en-US" altLang="ko-K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upload</a:t>
            </a:r>
            <a:r>
              <a:rPr lang="ko-KR" alt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에서 제외</a:t>
            </a:r>
            <a:r>
              <a:rPr lang="en-US" altLang="ko-K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(.</a:t>
            </a:r>
            <a:r>
              <a:rPr lang="en-US" altLang="ko-KR" sz="1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r>
              <a:rPr lang="en-US" altLang="ko-K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883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22615-72AE-0A6C-2CED-AD083106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F0B2A534-5D89-C36C-5EED-CBC1198F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FC0F610-2599-5E00-3B88-D7016FEE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69634-5467-D901-F189-F8491CBDDB2D}"/>
              </a:ext>
            </a:extLst>
          </p:cNvPr>
          <p:cNvSpPr txBox="1"/>
          <p:nvPr/>
        </p:nvSpPr>
        <p:spPr>
          <a:xfrm>
            <a:off x="421341" y="1761411"/>
            <a:ext cx="5136777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add .</a:t>
            </a:r>
            <a:r>
              <a:rPr lang="en-US" altLang="ko-KR" sz="13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endParaRPr lang="en-US" altLang="ko-KR" sz="13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status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On branch master</a:t>
            </a:r>
          </a:p>
          <a:p>
            <a:pPr fontAlgn="base"/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No commits yet</a:t>
            </a:r>
          </a:p>
          <a:p>
            <a:pPr fontAlgn="base"/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Changes to be committed: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(use "git rm --cached &lt;file&gt;..." to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unstage</a:t>
            </a:r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new file:   .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Untracked files: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(use "git add &lt;file&gt;..." to include in what will be committed)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01_An introduction to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seaborn.ipynb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01_Linear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02_Linear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03_Linear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03_Netflex_practice.ipynb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04_XOR.ipynb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32B18-D995-C078-9B28-46610A6A419D}"/>
              </a:ext>
            </a:extLst>
          </p:cNvPr>
          <p:cNvSpPr txBox="1"/>
          <p:nvPr/>
        </p:nvSpPr>
        <p:spPr>
          <a:xfrm>
            <a:off x="6230470" y="1761411"/>
            <a:ext cx="6096000" cy="1157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</a:t>
            </a:r>
            <a:r>
              <a:rPr lang="ko-KR" altLang="en-US" sz="12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2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commit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-</a:t>
            </a:r>
            <a:r>
              <a:rPr lang="ko-KR" altLang="en-US" sz="12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m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"최초 .</a:t>
            </a:r>
            <a:r>
              <a:rPr lang="ko-KR" altLang="en-US" sz="12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r>
              <a:rPr lang="ko-KR" altLang="en-US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파일 생성"</a:t>
            </a: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[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master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(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root-commit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) 5c27859] 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최조초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.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파일 생성</a:t>
            </a: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1 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file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changed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, 3 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insertions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(+)</a:t>
            </a:r>
          </a:p>
          <a:p>
            <a:pPr fontAlgn="base">
              <a:lnSpc>
                <a:spcPct val="150000"/>
              </a:lnSpc>
            </a:pP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create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mode</a:t>
            </a:r>
            <a:r>
              <a:rPr lang="ko-KR" alt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100644 .</a:t>
            </a:r>
            <a:r>
              <a:rPr lang="ko-KR" altLang="en-US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endParaRPr lang="ko-KR" altLang="en-US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422415-8F48-0FDB-8507-863EF96D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33" y="3418623"/>
            <a:ext cx="5534791" cy="19631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2A6B35-AC23-B579-6CAC-C3848F1BBE9C}"/>
              </a:ext>
            </a:extLst>
          </p:cNvPr>
          <p:cNvSpPr/>
          <p:nvPr/>
        </p:nvSpPr>
        <p:spPr>
          <a:xfrm>
            <a:off x="6230471" y="3325907"/>
            <a:ext cx="5853954" cy="26356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066F28-126B-DB90-F3F3-14697688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333" y="5553000"/>
            <a:ext cx="5578323" cy="3200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2919B-BF1A-0C72-7F09-2726B090FEDD}"/>
              </a:ext>
            </a:extLst>
          </p:cNvPr>
          <p:cNvSpPr txBox="1"/>
          <p:nvPr/>
        </p:nvSpPr>
        <p:spPr>
          <a:xfrm>
            <a:off x="421340" y="954586"/>
            <a:ext cx="9646023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en-US" altLang="ko-KR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파일만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commit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&amp;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upload</a:t>
            </a:r>
          </a:p>
        </p:txBody>
      </p:sp>
    </p:spTree>
    <p:extLst>
      <p:ext uri="{BB962C8B-B14F-4D97-AF65-F5344CB8AC3E}">
        <p14:creationId xmlns:p14="http://schemas.microsoft.com/office/powerpoint/2010/main" val="222879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429F-5684-7B60-C758-871578F9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55B4DBA2-BF5F-FEC5-DA2E-E39638F0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E008E19-44AB-DA2D-FD40-E2C51862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3C5DD7-B3A8-0EEF-3571-259FA98B3848}"/>
              </a:ext>
            </a:extLst>
          </p:cNvPr>
          <p:cNvSpPr txBox="1"/>
          <p:nvPr/>
        </p:nvSpPr>
        <p:spPr>
          <a:xfrm>
            <a:off x="421341" y="954586"/>
            <a:ext cx="6741460" cy="2746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status</a:t>
            </a:r>
          </a:p>
          <a:p>
            <a:pPr fontAlgn="base">
              <a:lnSpc>
                <a:spcPct val="150000"/>
              </a:lnSpc>
            </a:pPr>
            <a:r>
              <a:rPr lang="en-US" altLang="ko-KR" sz="1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log</a:t>
            </a:r>
          </a:p>
          <a:p>
            <a:pPr fontAlgn="base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commit 5c2785958c57113cbf323b4f7fb830a8a41d9532 (HEAD -&gt; master)</a:t>
            </a:r>
          </a:p>
          <a:p>
            <a:pPr fontAlgn="base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Author: ancestor9 &lt;ancestorcho30@gmail.com&gt;</a:t>
            </a:r>
          </a:p>
          <a:p>
            <a:pPr fontAlgn="base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Date:   Thu Feb 8 10:16:14 2024 +0900</a:t>
            </a:r>
          </a:p>
          <a:p>
            <a:pPr fontAlgn="base">
              <a:lnSpc>
                <a:spcPct val="150000"/>
              </a:lnSpc>
            </a:pP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</a:t>
            </a:r>
            <a:r>
              <a:rPr lang="ko-KR" alt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최초 </a:t>
            </a:r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gitignore</a:t>
            </a:r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파일 생성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CC0E26-BA75-4B06-80C0-C06BC655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29" y="2795991"/>
            <a:ext cx="7565560" cy="310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1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7116F-411B-8D2C-359C-A6EDEFF1E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A0EDD269-3FF7-AB91-83D9-EA339BE4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19A0F64-978E-EF97-8500-2A13A945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E13F2-F4B9-0BF0-5AB2-746FE6480AEE}"/>
              </a:ext>
            </a:extLst>
          </p:cNvPr>
          <p:cNvSpPr txBox="1"/>
          <p:nvPr/>
        </p:nvSpPr>
        <p:spPr>
          <a:xfrm>
            <a:off x="421340" y="1133886"/>
            <a:ext cx="7862047" cy="337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remote add origin https://github.com/ancestor9/linear-algebra.git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error: remote origin already exists.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push -u origin master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Enumerating objects: 3, done.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Counting objects: 100% (3/3), done.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Delta compression using up to 8 threads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Compressing objects: 100% (2/2), done.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Writing objects: 100% (3/3), 307 bytes | 307.00 KiB/s, done.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Total 3 (delta 0), reused 0 (delta 0), pack-reused 0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To https://github.com/ancestor9/linear-algebra.git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* [new branch]      master -&gt; master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branch 'master' set up to track 'origin/master'.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D246E8-5018-721D-9959-C31AADC5A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902" y="1677169"/>
            <a:ext cx="5625093" cy="39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04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C5E71-8472-F755-43B5-116A1A081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5D5BAB8C-5F80-70C2-8322-857E9F3A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8A0BC5-7231-BA8F-8B55-5918F164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DC49A4-2965-7247-CDA5-DC2DC32B1977}"/>
              </a:ext>
            </a:extLst>
          </p:cNvPr>
          <p:cNvSpPr txBox="1"/>
          <p:nvPr/>
        </p:nvSpPr>
        <p:spPr>
          <a:xfrm>
            <a:off x="421340" y="1660379"/>
            <a:ext cx="786204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add -A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commit -m "all files upload"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[master 08f6d84] all files upload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7 files changed, 7 insertions(+)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create mode 100644 01_An introduction to </a:t>
            </a:r>
            <a:r>
              <a:rPr lang="en-US" altLang="ko-KR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seaborn.ipynb</a:t>
            </a:r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create mode 100644 01_Linear </a:t>
            </a:r>
            <a:r>
              <a:rPr lang="en-US" altLang="ko-KR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create mode 100644 02_Linear </a:t>
            </a:r>
            <a:r>
              <a:rPr lang="en-US" altLang="ko-KR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create mode 100644 03_Linear </a:t>
            </a:r>
            <a:r>
              <a:rPr lang="en-US" altLang="ko-KR" sz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create mode 100644 03_Netflex_practice.ipynb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create mode 100644 04_XOR.ipynb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create mode 100644 04_pycaret.ipynb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push origin master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Enumerating objects: 10, done.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Counting objects: 100% (10/10), done.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Delta compression using up to 8 threads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Compressing objects: 100% (9/9), done.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Writing objects: 100% (9/9), 6.54 MiB | 3.86 MiB/s, done.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Total 9 (delta 1), reused 0 (delta 0), pack-reused 0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remote: Resolving deltas: 100% (1/1), done.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To https://github.com/ancestor9/linear-algebra.git</a:t>
            </a:r>
          </a:p>
          <a:p>
            <a:pPr fontAlgn="base"/>
            <a:r>
              <a:rPr lang="en-US" altLang="ko-KR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5c27859..08f6d84  master -&gt; master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51CA50-4E78-CBCC-C898-4E6C5379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351" y="1327618"/>
            <a:ext cx="5019583" cy="4789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5EC2D-F6D7-BF74-FCD0-411737C21690}"/>
              </a:ext>
            </a:extLst>
          </p:cNvPr>
          <p:cNvSpPr txBox="1"/>
          <p:nvPr/>
        </p:nvSpPr>
        <p:spPr>
          <a:xfrm>
            <a:off x="421340" y="954586"/>
            <a:ext cx="9646023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모든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파일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(pptx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파일만 제외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commit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&amp;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upload</a:t>
            </a:r>
          </a:p>
        </p:txBody>
      </p:sp>
    </p:spTree>
    <p:extLst>
      <p:ext uri="{BB962C8B-B14F-4D97-AF65-F5344CB8AC3E}">
        <p14:creationId xmlns:p14="http://schemas.microsoft.com/office/powerpoint/2010/main" val="3207477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66CF9-6A25-83D3-3A79-EF39C67A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박수 보드 길가 제이콥과 라이언">
            <a:extLst>
              <a:ext uri="{FF2B5EF4-FFF2-40B4-BE49-F238E27FC236}">
                <a16:creationId xmlns:a16="http://schemas.microsoft.com/office/drawing/2014/main" id="{0A40820C-8E36-8C12-7D6D-AE2F1BEE9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9" y="1578535"/>
            <a:ext cx="704511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782263EC-04E5-E5EA-2AC9-7EA1BB77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과제제출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E1F227-CDB2-E178-F549-2AE89294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2D81B-72F0-96CA-4DBE-CDEC111FEE28}"/>
              </a:ext>
            </a:extLst>
          </p:cNvPr>
          <p:cNvSpPr txBox="1"/>
          <p:nvPr/>
        </p:nvSpPr>
        <p:spPr>
          <a:xfrm>
            <a:off x="8034393" y="1473774"/>
            <a:ext cx="380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due date : 1 week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name.pdf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177AC-B27F-AED2-1928-1D0F3F29F369}"/>
              </a:ext>
            </a:extLst>
          </p:cNvPr>
          <p:cNvSpPr txBox="1"/>
          <p:nvPr/>
        </p:nvSpPr>
        <p:spPr>
          <a:xfrm>
            <a:off x="548532" y="1012109"/>
            <a:ext cx="10783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https://learning.edx.org/course/course-v1:HarvardX+CS50W+Web/block-v1:HarvardX+CS50W+Web+type@sequential+block@e1db1d5394cf476ba0c925010b94a5f4/block-v1:HarvardX+CS50W+Web+type@vertical+block@491cd816e2554378ac994cd14335c1c6</a:t>
            </a:r>
            <a:r>
              <a:rPr lang="ko-KR" altLang="en-US" sz="12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CE154E-BEFB-6438-516B-0CD30C838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67" y="4849625"/>
            <a:ext cx="4354218" cy="4298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9B3227-3DA0-D5D0-2643-BBE0A44BE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67" y="2964921"/>
            <a:ext cx="4354218" cy="17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8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37" name="Picture 13" descr="나무 배경에 영화 클래퍼입니다. 3d 그림">
            <a:extLst>
              <a:ext uri="{FF2B5EF4-FFF2-40B4-BE49-F238E27FC236}">
                <a16:creationId xmlns:a16="http://schemas.microsoft.com/office/drawing/2014/main" id="{7FE3FDFA-C629-51E7-0D54-98961BF4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47750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CF1663-7AB4-820D-216C-0413A2A1F5A8}"/>
              </a:ext>
            </a:extLst>
          </p:cNvPr>
          <p:cNvSpPr txBox="1"/>
          <p:nvPr/>
        </p:nvSpPr>
        <p:spPr>
          <a:xfrm rot="1558658">
            <a:off x="3545490" y="3823724"/>
            <a:ext cx="195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ko-KR" alt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75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59BF45-F7F8-F7DF-8266-D188B0C2A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73" y="1317898"/>
            <a:ext cx="7854785" cy="402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89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GitHub Desktop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C6D1A3-12E0-A260-6108-DA018709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8" y="2154282"/>
            <a:ext cx="5401885" cy="37089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B82543-694B-F222-EDE2-2791A67EF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500" y="2225999"/>
            <a:ext cx="6466500" cy="2740450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705F8E07-4C14-694B-9DEE-9E06B61CB12A}"/>
              </a:ext>
            </a:extLst>
          </p:cNvPr>
          <p:cNvCxnSpPr>
            <a:stCxn id="5" idx="0"/>
            <a:endCxn id="10" idx="0"/>
          </p:cNvCxnSpPr>
          <p:nvPr/>
        </p:nvCxnSpPr>
        <p:spPr>
          <a:xfrm rot="16200000" flipH="1">
            <a:off x="5885791" y="-846959"/>
            <a:ext cx="71717" cy="6074199"/>
          </a:xfrm>
          <a:prstGeom prst="bentConnector3">
            <a:avLst>
              <a:gd name="adj1" fmla="val -793756"/>
            </a:avLst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03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GitHub Desktop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C6D1A3-12E0-A260-6108-DA018709F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09" y="905522"/>
            <a:ext cx="4938383" cy="33907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FE1EADD-B977-11BA-F549-6DC737F914CF}"/>
              </a:ext>
            </a:extLst>
          </p:cNvPr>
          <p:cNvSpPr/>
          <p:nvPr/>
        </p:nvSpPr>
        <p:spPr>
          <a:xfrm>
            <a:off x="2429435" y="2517955"/>
            <a:ext cx="2770576" cy="484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57C7EE-A920-C12E-0BD9-8912731DB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11" y="2634496"/>
            <a:ext cx="6785689" cy="33907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9F15CA-0B3E-809B-3E97-EC16A0587071}"/>
              </a:ext>
            </a:extLst>
          </p:cNvPr>
          <p:cNvSpPr/>
          <p:nvPr/>
        </p:nvSpPr>
        <p:spPr>
          <a:xfrm>
            <a:off x="5350452" y="2538507"/>
            <a:ext cx="3146527" cy="1103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F06A6-88E4-44BC-DE97-C8D577387228}"/>
              </a:ext>
            </a:extLst>
          </p:cNvPr>
          <p:cNvSpPr/>
          <p:nvPr/>
        </p:nvSpPr>
        <p:spPr>
          <a:xfrm>
            <a:off x="8496980" y="3738283"/>
            <a:ext cx="2574432" cy="1397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07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3"/>
          <p:cNvSpPr>
            <a:spLocks noGrp="1"/>
          </p:cNvSpPr>
          <p:nvPr>
            <p:ph type="ctrTitle"/>
          </p:nvPr>
        </p:nvSpPr>
        <p:spPr>
          <a:xfrm>
            <a:off x="557893" y="1515540"/>
            <a:ext cx="11329307" cy="1828801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rgbClr val="FFFF00"/>
                </a:solidFill>
              </a:rPr>
              <a:t>Data Engineering with Apache Airflow</a:t>
            </a:r>
            <a:endParaRPr lang="ko-KR" alt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4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Code version configuration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1C13300-7484-44EA-3864-1A132F9EAE50}"/>
              </a:ext>
            </a:extLst>
          </p:cNvPr>
          <p:cNvGrpSpPr/>
          <p:nvPr/>
        </p:nvGrpSpPr>
        <p:grpSpPr>
          <a:xfrm>
            <a:off x="212814" y="1039994"/>
            <a:ext cx="5801356" cy="3110666"/>
            <a:chOff x="637738" y="905523"/>
            <a:chExt cx="5801356" cy="311066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6E56F8-59E1-E5F4-0D91-2D0BB78DC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738" y="905523"/>
              <a:ext cx="5801356" cy="3110666"/>
            </a:xfrm>
            <a:prstGeom prst="rect">
              <a:avLst/>
            </a:prstGeom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9F15CA-0B3E-809B-3E97-EC16A0587071}"/>
                </a:ext>
              </a:extLst>
            </p:cNvPr>
            <p:cNvSpPr/>
            <p:nvPr/>
          </p:nvSpPr>
          <p:spPr>
            <a:xfrm>
              <a:off x="637738" y="1361696"/>
              <a:ext cx="1218777" cy="385484"/>
            </a:xfrm>
            <a:prstGeom prst="rect">
              <a:avLst/>
            </a:prstGeom>
            <a:noFill/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D1018A2-9FFB-DB94-D1E3-4D9B80CF592B}"/>
              </a:ext>
            </a:extLst>
          </p:cNvPr>
          <p:cNvGrpSpPr/>
          <p:nvPr/>
        </p:nvGrpSpPr>
        <p:grpSpPr>
          <a:xfrm>
            <a:off x="1527165" y="1878150"/>
            <a:ext cx="4991076" cy="3888151"/>
            <a:chOff x="3415976" y="1932902"/>
            <a:chExt cx="4991076" cy="388815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F2F964D-8429-01DF-110F-7D7408E5E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9215" y="1932902"/>
              <a:ext cx="4907837" cy="388815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FB3A4EB-7E5F-472F-4B06-4A3E3DAB1981}"/>
                </a:ext>
              </a:extLst>
            </p:cNvPr>
            <p:cNvSpPr/>
            <p:nvPr/>
          </p:nvSpPr>
          <p:spPr>
            <a:xfrm>
              <a:off x="3415976" y="2515565"/>
              <a:ext cx="1218777" cy="4248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10EFB9-8326-F486-B9A1-3A4E2147125A}"/>
                </a:ext>
              </a:extLst>
            </p:cNvPr>
            <p:cNvSpPr/>
            <p:nvPr/>
          </p:nvSpPr>
          <p:spPr>
            <a:xfrm>
              <a:off x="5043146" y="2515564"/>
              <a:ext cx="1218777" cy="4248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4701A3-E662-D29E-12EE-E9E4C7ECC083}"/>
              </a:ext>
            </a:extLst>
          </p:cNvPr>
          <p:cNvGrpSpPr/>
          <p:nvPr/>
        </p:nvGrpSpPr>
        <p:grpSpPr>
          <a:xfrm>
            <a:off x="4718409" y="3055999"/>
            <a:ext cx="2744534" cy="3450879"/>
            <a:chOff x="6090676" y="2913529"/>
            <a:chExt cx="2744534" cy="345087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9B3432-0CA4-1916-55EB-5E12E8E55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0676" y="2913529"/>
              <a:ext cx="2744534" cy="3450879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6ED24BB-28F4-4819-7987-39F74DA31225}"/>
                </a:ext>
              </a:extLst>
            </p:cNvPr>
            <p:cNvSpPr/>
            <p:nvPr/>
          </p:nvSpPr>
          <p:spPr>
            <a:xfrm>
              <a:off x="7394040" y="5046189"/>
              <a:ext cx="1441170" cy="118428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8FEC85B-5495-1DB6-B234-E4111CA91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41" y="3336964"/>
            <a:ext cx="5450297" cy="2223148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96BB2BD-55A2-6BB9-19AC-8C7403AC203A}"/>
              </a:ext>
            </a:extLst>
          </p:cNvPr>
          <p:cNvSpPr txBox="1"/>
          <p:nvPr/>
        </p:nvSpPr>
        <p:spPr>
          <a:xfrm>
            <a:off x="8319903" y="863321"/>
            <a:ext cx="3970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생활코딩</a:t>
            </a:r>
            <a:endParaRPr lang="en-US" altLang="ko-KR" sz="1200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https://www.youtube.com/watch?v=9fSEVG5D6vk&amp;t=279s</a:t>
            </a:r>
            <a:endParaRPr lang="en-US" altLang="ko-KR" sz="1200" dirty="0"/>
          </a:p>
          <a:p>
            <a:r>
              <a:rPr lang="en-US" altLang="ko-KR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https://opentutorials.org/course/3837/22435</a:t>
            </a:r>
            <a:r>
              <a:rPr lang="en-US" altLang="ko-KR" sz="1200" dirty="0"/>
              <a:t> 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336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GitHub Desktop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9F15CA-0B3E-809B-3E97-EC16A0587071}"/>
              </a:ext>
            </a:extLst>
          </p:cNvPr>
          <p:cNvSpPr/>
          <p:nvPr/>
        </p:nvSpPr>
        <p:spPr>
          <a:xfrm>
            <a:off x="8767906" y="2849597"/>
            <a:ext cx="3146527" cy="1103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E56F8-59E1-E5F4-0D91-2D0BB78D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8" y="905522"/>
            <a:ext cx="7251356" cy="38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4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GitHub Desktop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9F15CA-0B3E-809B-3E97-EC16A0587071}"/>
              </a:ext>
            </a:extLst>
          </p:cNvPr>
          <p:cNvSpPr/>
          <p:nvPr/>
        </p:nvSpPr>
        <p:spPr>
          <a:xfrm>
            <a:off x="8767906" y="2849597"/>
            <a:ext cx="3146527" cy="1103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E56F8-59E1-E5F4-0D91-2D0BB78D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8" y="905522"/>
            <a:ext cx="7251356" cy="38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3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GitHub Desktop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9F15CA-0B3E-809B-3E97-EC16A0587071}"/>
              </a:ext>
            </a:extLst>
          </p:cNvPr>
          <p:cNvSpPr/>
          <p:nvPr/>
        </p:nvSpPr>
        <p:spPr>
          <a:xfrm>
            <a:off x="8767906" y="2849597"/>
            <a:ext cx="3146527" cy="1103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6E56F8-59E1-E5F4-0D91-2D0BB78D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8" y="905522"/>
            <a:ext cx="7251356" cy="38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B1F05B01-395B-8BAC-97E8-092D776D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05" y="1572493"/>
            <a:ext cx="5783083" cy="464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hub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9AF38-6FBE-67FD-78E6-269EE0B795B0}"/>
              </a:ext>
            </a:extLst>
          </p:cNvPr>
          <p:cNvSpPr txBox="1"/>
          <p:nvPr/>
        </p:nvSpPr>
        <p:spPr>
          <a:xfrm>
            <a:off x="2546120" y="950619"/>
            <a:ext cx="4764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Distributed version control system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9E4D05-B842-0264-4062-224B3D93C452}"/>
              </a:ext>
            </a:extLst>
          </p:cNvPr>
          <p:cNvSpPr txBox="1"/>
          <p:nvPr/>
        </p:nvSpPr>
        <p:spPr>
          <a:xfrm>
            <a:off x="3998514" y="5063571"/>
            <a:ext cx="1059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FA5F7-FB53-E61A-C516-F51D6F832D26}"/>
              </a:ext>
            </a:extLst>
          </p:cNvPr>
          <p:cNvSpPr txBox="1"/>
          <p:nvPr/>
        </p:nvSpPr>
        <p:spPr>
          <a:xfrm>
            <a:off x="5365684" y="3116780"/>
            <a:ext cx="105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Pull</a:t>
            </a:r>
            <a:endParaRPr lang="ko-KR" altLang="en-US" b="1" i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21DFE-F5DC-EEF6-FD30-E2510FFF13CA}"/>
              </a:ext>
            </a:extLst>
          </p:cNvPr>
          <p:cNvSpPr txBox="1"/>
          <p:nvPr/>
        </p:nvSpPr>
        <p:spPr>
          <a:xfrm>
            <a:off x="5424046" y="5063571"/>
            <a:ext cx="940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Update</a:t>
            </a:r>
            <a:endParaRPr lang="ko-KR" altLang="en-US" b="1" i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75D93-86A6-7C78-1658-5BE9B298959A}"/>
              </a:ext>
            </a:extLst>
          </p:cNvPr>
          <p:cNvSpPr txBox="1"/>
          <p:nvPr/>
        </p:nvSpPr>
        <p:spPr>
          <a:xfrm>
            <a:off x="4249704" y="3116780"/>
            <a:ext cx="105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1" dirty="0">
                <a:solidFill>
                  <a:srgbClr val="00B05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Push</a:t>
            </a:r>
            <a:endParaRPr lang="ko-KR" altLang="en-US" b="1" i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BD8EE2-BF13-D129-3ADB-23B7376DAEB7}"/>
              </a:ext>
            </a:extLst>
          </p:cNvPr>
          <p:cNvSpPr txBox="1"/>
          <p:nvPr/>
        </p:nvSpPr>
        <p:spPr>
          <a:xfrm>
            <a:off x="7945673" y="2136089"/>
            <a:ext cx="3887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Remote Repository on GitHub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069F3F-D218-1D20-D234-80AE6E131034}"/>
              </a:ext>
            </a:extLst>
          </p:cNvPr>
          <p:cNvSpPr txBox="1"/>
          <p:nvPr/>
        </p:nvSpPr>
        <p:spPr>
          <a:xfrm>
            <a:off x="7972565" y="4200179"/>
            <a:ext cx="3645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Local clone of Repository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03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hub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2CF335-183D-57DF-8946-23917BD7396E}"/>
              </a:ext>
            </a:extLst>
          </p:cNvPr>
          <p:cNvSpPr/>
          <p:nvPr/>
        </p:nvSpPr>
        <p:spPr>
          <a:xfrm>
            <a:off x="716573" y="1791073"/>
            <a:ext cx="4877404" cy="423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computer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Modified files are staged using git add, and following a commit, all files in the staging area are snapshotted and become part of the repository's history, receiving a unique SHA-1 hash identifier.">
            <a:extLst>
              <a:ext uri="{FF2B5EF4-FFF2-40B4-BE49-F238E27FC236}">
                <a16:creationId xmlns:a16="http://schemas.microsoft.com/office/drawing/2014/main" id="{C12CAFC0-7278-46D6-9586-4203B8C9E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3" y="2212911"/>
            <a:ext cx="4877404" cy="245711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56DE88-13DA-87DC-E404-103FD47EB616}"/>
              </a:ext>
            </a:extLst>
          </p:cNvPr>
          <p:cNvSpPr txBox="1"/>
          <p:nvPr/>
        </p:nvSpPr>
        <p:spPr>
          <a:xfrm>
            <a:off x="1129553" y="2636174"/>
            <a:ext cx="7601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   </a:t>
            </a:r>
            <a:r>
              <a:rPr lang="en-US" altLang="ko-KR" sz="13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endParaRPr lang="ko-KR" altLang="en-US" sz="1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19857-14CC-D775-1477-BD676DC4DBF8}"/>
              </a:ext>
            </a:extLst>
          </p:cNvPr>
          <p:cNvSpPr txBox="1"/>
          <p:nvPr/>
        </p:nvSpPr>
        <p:spPr>
          <a:xfrm>
            <a:off x="5773272" y="1791073"/>
            <a:ext cx="61587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Initialize a new Git repository</a:t>
            </a:r>
            <a:r>
              <a:rPr lang="en-US" altLang="ko-KR" sz="1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your working directory</a:t>
            </a:r>
          </a:p>
          <a:p>
            <a:r>
              <a:rPr lang="en-US" altLang="ko-KR" sz="1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git </a:t>
            </a:r>
            <a:r>
              <a:rPr lang="en-US" altLang="ko-KR" sz="16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altLang="ko-KR" sz="1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ko-KR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Add files to the staging area (you may need to create some files first)</a:t>
            </a:r>
            <a:r>
              <a:rPr lang="en-US" altLang="ko-KR" sz="1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git add . </a:t>
            </a:r>
          </a:p>
          <a:p>
            <a:endParaRPr lang="en-US" altLang="ko-KR" sz="16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Commit the changes with a commit message</a:t>
            </a:r>
            <a:r>
              <a:rPr lang="en-US" altLang="ko-KR" sz="16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6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 git commit -m "first commit“</a:t>
            </a:r>
          </a:p>
          <a:p>
            <a:endParaRPr lang="en-US" altLang="ko-KR" sz="1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ko-KR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pload into remote repository</a:t>
            </a:r>
            <a:r>
              <a:rPr lang="ko-KR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1" i="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 git push</a:t>
            </a:r>
            <a:endParaRPr lang="en-US" altLang="ko-KR" sz="16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download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ko-KR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remote repository</a:t>
            </a:r>
            <a:r>
              <a:rPr lang="ko-KR" alt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 git pull</a:t>
            </a:r>
            <a:endParaRPr lang="en-US" altLang="ko-KR" sz="16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F784B-6284-0F2D-F2A1-6B55515BA170}"/>
              </a:ext>
            </a:extLst>
          </p:cNvPr>
          <p:cNvSpPr txBox="1"/>
          <p:nvPr/>
        </p:nvSpPr>
        <p:spPr>
          <a:xfrm>
            <a:off x="716573" y="562182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# short cut</a:t>
            </a:r>
          </a:p>
          <a:p>
            <a:r>
              <a:rPr lang="ko-KR" altLang="en-US" b="1" dirty="0" err="1">
                <a:solidFill>
                  <a:srgbClr val="FFFF00"/>
                </a:solidFill>
              </a:rPr>
              <a:t>git</a:t>
            </a:r>
            <a:r>
              <a:rPr lang="ko-KR" altLang="en-US" b="1" dirty="0">
                <a:solidFill>
                  <a:srgbClr val="FFFF00"/>
                </a:solidFill>
              </a:rPr>
              <a:t> </a:t>
            </a:r>
            <a:r>
              <a:rPr lang="ko-KR" altLang="en-US" b="1" dirty="0" err="1">
                <a:solidFill>
                  <a:srgbClr val="FFFF00"/>
                </a:solidFill>
              </a:rPr>
              <a:t>add</a:t>
            </a:r>
            <a:r>
              <a:rPr lang="ko-KR" altLang="en-US" b="1" dirty="0">
                <a:solidFill>
                  <a:srgbClr val="FFFF00"/>
                </a:solidFill>
              </a:rPr>
              <a:t> . &amp;&amp; </a:t>
            </a:r>
            <a:r>
              <a:rPr lang="ko-KR" altLang="en-US" b="1" dirty="0" err="1">
                <a:solidFill>
                  <a:srgbClr val="FFFF00"/>
                </a:solidFill>
              </a:rPr>
              <a:t>git</a:t>
            </a:r>
            <a:r>
              <a:rPr lang="ko-KR" altLang="en-US" b="1" dirty="0">
                <a:solidFill>
                  <a:srgbClr val="FFFF00"/>
                </a:solidFill>
              </a:rPr>
              <a:t> </a:t>
            </a:r>
            <a:r>
              <a:rPr lang="ko-KR" altLang="en-US" b="1" dirty="0" err="1">
                <a:solidFill>
                  <a:srgbClr val="FFFF00"/>
                </a:solidFill>
              </a:rPr>
              <a:t>commit</a:t>
            </a:r>
            <a:r>
              <a:rPr lang="ko-KR" altLang="en-US" b="1" dirty="0">
                <a:solidFill>
                  <a:srgbClr val="FFFF00"/>
                </a:solidFill>
              </a:rPr>
              <a:t> -</a:t>
            </a:r>
            <a:r>
              <a:rPr lang="ko-KR" altLang="en-US" b="1" dirty="0" err="1">
                <a:solidFill>
                  <a:srgbClr val="FFFF00"/>
                </a:solidFill>
              </a:rPr>
              <a:t>m</a:t>
            </a:r>
            <a:r>
              <a:rPr lang="ko-KR" altLang="en-US" b="1" dirty="0">
                <a:solidFill>
                  <a:srgbClr val="FFFF00"/>
                </a:solidFill>
              </a:rPr>
              <a:t> “</a:t>
            </a:r>
            <a:r>
              <a:rPr lang="en-US" altLang="ko-KR" b="1" dirty="0">
                <a:solidFill>
                  <a:srgbClr val="FFFF00"/>
                </a:solidFill>
              </a:rPr>
              <a:t>@@@@</a:t>
            </a:r>
            <a:r>
              <a:rPr lang="ko-KR" altLang="en-US" b="1" dirty="0">
                <a:solidFill>
                  <a:srgbClr val="FFFF00"/>
                </a:solidFill>
              </a:rPr>
              <a:t>" &amp;&amp; </a:t>
            </a:r>
            <a:r>
              <a:rPr lang="ko-KR" altLang="en-US" b="1" dirty="0" err="1">
                <a:solidFill>
                  <a:srgbClr val="FFFF00"/>
                </a:solidFill>
              </a:rPr>
              <a:t>git</a:t>
            </a:r>
            <a:r>
              <a:rPr lang="ko-KR" altLang="en-US" b="1" dirty="0">
                <a:solidFill>
                  <a:srgbClr val="FFFF00"/>
                </a:solidFill>
              </a:rPr>
              <a:t> </a:t>
            </a:r>
            <a:r>
              <a:rPr lang="ko-KR" altLang="en-US" b="1" dirty="0" err="1">
                <a:solidFill>
                  <a:srgbClr val="FFFF00"/>
                </a:solidFill>
              </a:rPr>
              <a:t>push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778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37" name="Picture 13" descr="나무 배경에 영화 클래퍼입니다. 3d 그림">
            <a:extLst>
              <a:ext uri="{FF2B5EF4-FFF2-40B4-BE49-F238E27FC236}">
                <a16:creationId xmlns:a16="http://schemas.microsoft.com/office/drawing/2014/main" id="{7FE3FDFA-C629-51E7-0D54-98961BF4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47750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CF1663-7AB4-820D-216C-0413A2A1F5A8}"/>
              </a:ext>
            </a:extLst>
          </p:cNvPr>
          <p:cNvSpPr txBox="1"/>
          <p:nvPr/>
        </p:nvSpPr>
        <p:spPr>
          <a:xfrm rot="1558658">
            <a:off x="3545490" y="3885280"/>
            <a:ext cx="195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airflow_01</a:t>
            </a:r>
            <a:endParaRPr lang="ko-KR" alt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000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1F415-FA3D-D1A0-1DDE-47C4469F8168}"/>
              </a:ext>
            </a:extLst>
          </p:cNvPr>
          <p:cNvSpPr txBox="1"/>
          <p:nvPr/>
        </p:nvSpPr>
        <p:spPr>
          <a:xfrm>
            <a:off x="411770" y="924352"/>
            <a:ext cx="11251312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프랑스 파리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(directory)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에 놀러가서 디지털카메라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Camera git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을 준비하고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(git </a:t>
            </a:r>
            <a:r>
              <a:rPr lang="en-US" altLang="ko-KR" sz="1600" dirty="0" err="1"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피사체를 정하고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(git add)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셔터를 눌러 필름 인화를 완료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(git commit)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하고 구글이나 네이버 사진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에 올리는 작업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(git push)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32" name="Picture 12" descr="검은 색과 회색 DSLR 카메라 갈색 지도의 여러 사진 근처">
            <a:extLst>
              <a:ext uri="{FF2B5EF4-FFF2-40B4-BE49-F238E27FC236}">
                <a16:creationId xmlns:a16="http://schemas.microsoft.com/office/drawing/2014/main" id="{D68F99C1-BE7C-A2D3-C0E9-7D0E6546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06" y="2235052"/>
            <a:ext cx="4931459" cy="369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37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1F415-FA3D-D1A0-1DDE-47C4469F8168}"/>
              </a:ext>
            </a:extLst>
          </p:cNvPr>
          <p:cNvSpPr txBox="1"/>
          <p:nvPr/>
        </p:nvSpPr>
        <p:spPr>
          <a:xfrm>
            <a:off x="411771" y="9243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https://seonkyukim.github.io/git-tutorial/git-install/</a:t>
            </a:r>
            <a:r>
              <a:rPr lang="ko-KR" altLang="en-US" dirty="0"/>
              <a:t>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FC9B7BF-68F7-C286-F35C-4A002CE3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" y="1438265"/>
            <a:ext cx="4777497" cy="14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1E372B9-1AA1-AD74-A53B-07DFCF2D4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33" y="1438265"/>
            <a:ext cx="4840941" cy="14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6CF000D0-28E1-B5B2-323D-5AB5A3E2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" y="3429001"/>
            <a:ext cx="4840941" cy="142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6E60500-3572-B313-F1F3-ECB0FBE358EB}"/>
              </a:ext>
            </a:extLst>
          </p:cNvPr>
          <p:cNvCxnSpPr>
            <a:stCxn id="5124" idx="3"/>
            <a:endCxn id="5126" idx="1"/>
          </p:cNvCxnSpPr>
          <p:nvPr/>
        </p:nvCxnSpPr>
        <p:spPr>
          <a:xfrm>
            <a:off x="5310157" y="2150224"/>
            <a:ext cx="670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23BF31-691F-1005-277B-D5DCCB53B752}"/>
              </a:ext>
            </a:extLst>
          </p:cNvPr>
          <p:cNvCxnSpPr>
            <a:cxnSpLocks/>
            <a:stCxn id="5126" idx="2"/>
            <a:endCxn id="5128" idx="3"/>
          </p:cNvCxnSpPr>
          <p:nvPr/>
        </p:nvCxnSpPr>
        <p:spPr>
          <a:xfrm flipH="1">
            <a:off x="5373601" y="2862183"/>
            <a:ext cx="3028003" cy="1278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>
            <a:extLst>
              <a:ext uri="{FF2B5EF4-FFF2-40B4-BE49-F238E27FC236}">
                <a16:creationId xmlns:a16="http://schemas.microsoft.com/office/drawing/2014/main" id="{98503A94-C446-C7DE-118B-79A02CD76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33" y="3501571"/>
            <a:ext cx="4869551" cy="264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A9051C-5C2F-9AA6-2B96-1BB160C4B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60" y="367933"/>
            <a:ext cx="2589879" cy="55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3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1F415-FA3D-D1A0-1DDE-47C4469F8168}"/>
              </a:ext>
            </a:extLst>
          </p:cNvPr>
          <p:cNvSpPr txBox="1"/>
          <p:nvPr/>
        </p:nvSpPr>
        <p:spPr>
          <a:xfrm>
            <a:off x="913795" y="13188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https://seonkyukim.github.io/git-tutorial/git-install/</a:t>
            </a:r>
            <a:r>
              <a:rPr lang="ko-KR" altLang="en-US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014BC8-D0FE-396C-47E0-1701A193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95" y="2369918"/>
            <a:ext cx="7808258" cy="331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08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hub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A070F-9B2D-46A1-8AE1-1DCE02F6555B}"/>
              </a:ext>
            </a:extLst>
          </p:cNvPr>
          <p:cNvSpPr txBox="1"/>
          <p:nvPr/>
        </p:nvSpPr>
        <p:spPr>
          <a:xfrm>
            <a:off x="1443317" y="1375926"/>
            <a:ext cx="9646023" cy="363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Git is the 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, GitHub is the 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service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for projects that use Git.</a:t>
            </a:r>
          </a:p>
          <a:p>
            <a:pPr marL="800100" lvl="1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Git is a revision control system, a tool to manage your source code history.</a:t>
            </a:r>
          </a:p>
          <a:p>
            <a:pPr marL="800100" lvl="1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GitHub is a hosting service for </a:t>
            </a:r>
            <a:r>
              <a:rPr lang="en-US" altLang="ko-KR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 repositories</a:t>
            </a:r>
            <a:r>
              <a:rPr lang="en-US" altLang="ko-K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800100" lvl="1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altLang="ko-KR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-apple-system"/>
              </a:rPr>
              <a:t>If a</a:t>
            </a:r>
            <a:r>
              <a:rPr lang="en-US" altLang="ko-KR" sz="2000" b="0" i="0" dirty="0">
                <a:effectLst/>
                <a:latin typeface="-apple-system"/>
              </a:rPr>
              <a:t>ll you want is version control - local git is just fine for that. </a:t>
            </a:r>
          </a:p>
          <a:p>
            <a:pPr marL="800100" lvl="1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b="0" i="0" dirty="0">
                <a:effectLst/>
                <a:latin typeface="-apple-system"/>
              </a:rPr>
              <a:t>Remote repositories(git hub) are for backup and collaboration with your teams</a:t>
            </a:r>
            <a:endParaRPr lang="en-US" altLang="ko-K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22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93208-DACD-29B0-FFAC-E6CF665D914B}"/>
              </a:ext>
            </a:extLst>
          </p:cNvPr>
          <p:cNvSpPr txBox="1"/>
          <p:nvPr/>
        </p:nvSpPr>
        <p:spPr>
          <a:xfrm>
            <a:off x="1013012" y="9055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https://opentutorials.org/course/2708/15170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C764D0-880F-E97A-D381-CDB3CE0E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70" y="1671961"/>
            <a:ext cx="8254920" cy="4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58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 descr="박수 보드 길가 제이콥과 라이언">
            <a:extLst>
              <a:ext uri="{FF2B5EF4-FFF2-40B4-BE49-F238E27FC236}">
                <a16:creationId xmlns:a16="http://schemas.microsoft.com/office/drawing/2014/main" id="{0FED0204-0D0F-9095-5DB0-61E060D6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53" y="1273761"/>
            <a:ext cx="704511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과제제출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F1663-7AB4-820D-216C-0413A2A1F5A8}"/>
              </a:ext>
            </a:extLst>
          </p:cNvPr>
          <p:cNvSpPr txBox="1"/>
          <p:nvPr/>
        </p:nvSpPr>
        <p:spPr>
          <a:xfrm>
            <a:off x="8034393" y="1473774"/>
            <a:ext cx="3807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due date : 1 week</a:t>
            </a:r>
            <a:r>
              <a:rPr lang="ko-KR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name.pdf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5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GitHub Desktop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A070F-9B2D-46A1-8AE1-1DCE02F6555B}"/>
              </a:ext>
            </a:extLst>
          </p:cNvPr>
          <p:cNvSpPr txBox="1"/>
          <p:nvPr/>
        </p:nvSpPr>
        <p:spPr>
          <a:xfrm>
            <a:off x="421340" y="954586"/>
            <a:ext cx="9646023" cy="61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Download GitHub Desktop (GUI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version)</a:t>
            </a:r>
            <a:endParaRPr lang="en-US" altLang="ko-K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4C518A-A42C-4C01-9CA4-ED58EAE4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58" y="1840226"/>
            <a:ext cx="5750142" cy="2935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E0C616-24AF-916A-6C32-63989DF63B29}"/>
              </a:ext>
            </a:extLst>
          </p:cNvPr>
          <p:cNvSpPr txBox="1"/>
          <p:nvPr/>
        </p:nvSpPr>
        <p:spPr>
          <a:xfrm>
            <a:off x="635600" y="49685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r>
              <a:rPr lang="ko-KR" altLang="en-US" sz="1400" dirty="0"/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85947FA-D0F3-4CA2-C50A-43CC746A1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6" y="2646259"/>
            <a:ext cx="4845242" cy="339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5690-48AD-5E43-00E0-94CE9DC9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7DC50D95-5D8E-57C0-5DA1-83D538BB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</a:t>
            </a:r>
            <a:r>
              <a:rPr lang="ko-KR" altLang="en-US" dirty="0"/>
              <a:t>작동 순서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7FA152-8115-39EA-D194-46A8B1AC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939E0-6F77-7E95-9E2C-42DB28138469}"/>
              </a:ext>
            </a:extLst>
          </p:cNvPr>
          <p:cNvSpPr txBox="1"/>
          <p:nvPr/>
        </p:nvSpPr>
        <p:spPr>
          <a:xfrm>
            <a:off x="421340" y="954586"/>
            <a:ext cx="9646023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local host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의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directory(class)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를 </a:t>
            </a:r>
            <a:r>
              <a:rPr lang="en-US" altLang="ko-KR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github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upload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하는 명령어와 순서</a:t>
            </a: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026" name="Picture 2" descr="Git 동작 원리">
            <a:extLst>
              <a:ext uri="{FF2B5EF4-FFF2-40B4-BE49-F238E27FC236}">
                <a16:creationId xmlns:a16="http://schemas.microsoft.com/office/drawing/2014/main" id="{BACB6666-8D4F-879D-62B8-885D114A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517" y="1810870"/>
            <a:ext cx="7896784" cy="394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72462-5A76-F62D-581D-F5910F29527C}"/>
              </a:ext>
            </a:extLst>
          </p:cNvPr>
          <p:cNvSpPr txBox="1"/>
          <p:nvPr/>
        </p:nvSpPr>
        <p:spPr>
          <a:xfrm>
            <a:off x="1837764" y="5759262"/>
            <a:ext cx="8355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https://aipoque.com/git-%EB%8F%99%EC%9E%91-%EC%9B%90%EB%A6%AC/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98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E09D3-1325-9331-6E69-A42261D91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27E9BEA-2890-0049-669A-336907C6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</a:t>
            </a:r>
            <a:r>
              <a:rPr lang="ko-KR" altLang="en-US" dirty="0"/>
              <a:t>작동 순서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038940-9AC1-CA6E-27EE-027873FE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0AB566-78F9-D5E5-7DCC-5C72228380CC}"/>
              </a:ext>
            </a:extLst>
          </p:cNvPr>
          <p:cNvSpPr txBox="1"/>
          <p:nvPr/>
        </p:nvSpPr>
        <p:spPr>
          <a:xfrm>
            <a:off x="421340" y="954586"/>
            <a:ext cx="9646023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local host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의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directory(class)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를 </a:t>
            </a:r>
            <a:r>
              <a:rPr lang="en-US" altLang="ko-KR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github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upload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하는 명령어와 순서</a:t>
            </a: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A84FC1-9949-6DC7-4C9B-279E4B0BDEDC}"/>
              </a:ext>
            </a:extLst>
          </p:cNvPr>
          <p:cNvSpPr txBox="1"/>
          <p:nvPr/>
        </p:nvSpPr>
        <p:spPr>
          <a:xfrm>
            <a:off x="1837764" y="5759262"/>
            <a:ext cx="8355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http://vcloud-lab.com/entries/devops/Step-by-Step-guide-to-push-your-first-project-to-github-com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E9EABA-CDB1-A9E3-DC1E-46A011331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377" y="1843284"/>
            <a:ext cx="7324445" cy="391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7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733E6-37EF-16D7-B8BD-693AD6B9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E5C44017-EF4C-40A1-6550-A0FB6938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6E02AB-CCFA-6FB6-8748-7161736A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37" name="Picture 13" descr="나무 배경에 영화 클래퍼입니다. 3d 그림">
            <a:extLst>
              <a:ext uri="{FF2B5EF4-FFF2-40B4-BE49-F238E27FC236}">
                <a16:creationId xmlns:a16="http://schemas.microsoft.com/office/drawing/2014/main" id="{B7629DEE-77A7-76A5-6351-85272E5B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47750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977857-A7A5-AE8B-3E4B-F9DA7768E614}"/>
              </a:ext>
            </a:extLst>
          </p:cNvPr>
          <p:cNvSpPr txBox="1"/>
          <p:nvPr/>
        </p:nvSpPr>
        <p:spPr>
          <a:xfrm rot="1558658">
            <a:off x="3545490" y="3823724"/>
            <a:ext cx="1956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ko-KR" alt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endParaRPr lang="ko-KR" alt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27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883B4-241B-7CE2-2C4F-3366404E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FB4BCA7-4740-5A03-A484-FE318AF67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1815F8-F6B6-765B-7CC3-9B747124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D829E-3D57-53B4-1FA8-99088BB4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5" y="3066748"/>
            <a:ext cx="4616822" cy="25752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B3980F-20EB-09B2-BD31-50CE78AF9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93" y="2071665"/>
            <a:ext cx="4439558" cy="2512880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514ACF1-EE28-91A3-A183-B964C5DDA3AD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 flipV="1">
            <a:off x="5566225" y="1981156"/>
            <a:ext cx="1057458" cy="6264236"/>
          </a:xfrm>
          <a:prstGeom prst="bentConnector3">
            <a:avLst>
              <a:gd name="adj1" fmla="val -216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2BB6F46-0EE1-B260-7605-5D21093EBF76}"/>
              </a:ext>
            </a:extLst>
          </p:cNvPr>
          <p:cNvSpPr txBox="1"/>
          <p:nvPr/>
        </p:nvSpPr>
        <p:spPr>
          <a:xfrm>
            <a:off x="421340" y="954586"/>
            <a:ext cx="9646023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local host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의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directory(class)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를 </a:t>
            </a:r>
            <a:r>
              <a:rPr lang="en-US" altLang="ko-KR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github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upload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하려면</a:t>
            </a: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23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4FF55-7B26-D2A5-E4B9-C0DC9244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64CA9A4B-59E2-FFBC-D23B-30D501C4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5752B9-AB4F-38F4-E2AF-7ABFD22F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7434D4-C43C-F267-CB24-A9392DE60ED2}"/>
              </a:ext>
            </a:extLst>
          </p:cNvPr>
          <p:cNvSpPr txBox="1"/>
          <p:nvPr/>
        </p:nvSpPr>
        <p:spPr>
          <a:xfrm>
            <a:off x="421341" y="721503"/>
            <a:ext cx="674146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1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</a:t>
            </a:r>
            <a:r>
              <a:rPr lang="en-US" altLang="ko-KR" sz="13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init</a:t>
            </a:r>
            <a:endParaRPr lang="en-US" altLang="ko-KR" sz="13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Initialized empty Git repository in D:/Linear-Algebra/.git/</a:t>
            </a:r>
          </a:p>
          <a:p>
            <a:pPr fontAlgn="base"/>
            <a:r>
              <a:rPr lang="en-US" altLang="ko-KR" sz="1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status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fatal: detected dubious ownership in repository at 'D:/Linear-Algebra'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'D:/Linear-Algebra' is on a file system that does not record ownership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To add an exception for this directory, call:</a:t>
            </a:r>
          </a:p>
          <a:p>
            <a:pPr fontAlgn="base"/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git config --global --add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safe.directory</a:t>
            </a:r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D:/Linear-Algebra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config --global --add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safe.directory</a:t>
            </a:r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D:/Linear-Algebra</a:t>
            </a:r>
          </a:p>
          <a:p>
            <a:pPr fontAlgn="base"/>
            <a:r>
              <a:rPr lang="en-US" altLang="ko-KR" sz="13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PS D:\Linear-Algebra&gt; git status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On branch master</a:t>
            </a:r>
          </a:p>
          <a:p>
            <a:pPr fontAlgn="base"/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No commits yet</a:t>
            </a:r>
          </a:p>
          <a:p>
            <a:pPr fontAlgn="base"/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Untracked files: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(use "git add &lt;file&gt;..." to include in what will be committed)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01_An introduction to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seaborn.ipynb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01_Linear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02_Linear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03_Linear </a:t>
            </a:r>
            <a:r>
              <a:rPr lang="en-US" altLang="ko-KR" sz="1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Algebra.ipynb</a:t>
            </a:r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00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03_Netflex_practice.ipynb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04_XOR.ipynb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04_pycaret.ipynb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Linear Algebra for Machine Learning.pptx</a:t>
            </a: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00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       ~$Linear Algebra for Machine Learning.pptx</a:t>
            </a:r>
          </a:p>
          <a:p>
            <a:pPr fontAlgn="base"/>
            <a:endParaRPr lang="en-US" altLang="ko-KR" sz="1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fontAlgn="base"/>
            <a:r>
              <a:rPr lang="en-US" altLang="ko-KR" sz="1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nothing added to commit but untracked files present (use "git add" to track)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56DF1C-C754-5E44-9A26-1D833A879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713" y="905522"/>
            <a:ext cx="2945045" cy="23504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DAC547-A5D5-74E8-9507-2AEBDD51F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714" y="3967956"/>
            <a:ext cx="2945045" cy="18591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BC2EAB-B185-2746-EA7B-D079A25E32D1}"/>
              </a:ext>
            </a:extLst>
          </p:cNvPr>
          <p:cNvSpPr/>
          <p:nvPr/>
        </p:nvSpPr>
        <p:spPr>
          <a:xfrm>
            <a:off x="7915835" y="4509247"/>
            <a:ext cx="3173506" cy="188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394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{E9D37BCF-22AF-4FD4-9867-17F4AD8D57C2}tf12214701_win32</Template>
  <TotalTime>8385</TotalTime>
  <Words>1432</Words>
  <Application>Microsoft Office PowerPoint</Application>
  <PresentationFormat>와이드스크린</PresentationFormat>
  <Paragraphs>226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-apple-system</vt:lpstr>
      <vt:lpstr>Batang</vt:lpstr>
      <vt:lpstr>Arial</vt:lpstr>
      <vt:lpstr>Arial Narrow</vt:lpstr>
      <vt:lpstr>Calibri</vt:lpstr>
      <vt:lpstr>Times New Roman</vt:lpstr>
      <vt:lpstr>Wingdings</vt:lpstr>
      <vt:lpstr>Wingdings 2</vt:lpstr>
      <vt:lpstr>SlateVTI</vt:lpstr>
      <vt:lpstr>데이터 관리론</vt:lpstr>
      <vt:lpstr>Data Engineering with Apache Airflow</vt:lpstr>
      <vt:lpstr>git &amp; git hub</vt:lpstr>
      <vt:lpstr>GitHub Desktop</vt:lpstr>
      <vt:lpstr>git 작동 순서</vt:lpstr>
      <vt:lpstr>git 작동 순서</vt:lpstr>
      <vt:lpstr>실습하기</vt:lpstr>
      <vt:lpstr>실습하기</vt:lpstr>
      <vt:lpstr>실습하기</vt:lpstr>
      <vt:lpstr>실습하기</vt:lpstr>
      <vt:lpstr>실습하기</vt:lpstr>
      <vt:lpstr>실습하기</vt:lpstr>
      <vt:lpstr>실습하기</vt:lpstr>
      <vt:lpstr>실습하기</vt:lpstr>
      <vt:lpstr>과제제출</vt:lpstr>
      <vt:lpstr>실습하기</vt:lpstr>
      <vt:lpstr>실습하기</vt:lpstr>
      <vt:lpstr>GitHub Desktop</vt:lpstr>
      <vt:lpstr>GitHub Desktop</vt:lpstr>
      <vt:lpstr>Code version configuration</vt:lpstr>
      <vt:lpstr>GitHub Desktop</vt:lpstr>
      <vt:lpstr>GitHub Desktop</vt:lpstr>
      <vt:lpstr>GitHub Desktop</vt:lpstr>
      <vt:lpstr>git &amp; git hub</vt:lpstr>
      <vt:lpstr>git &amp; git hub</vt:lpstr>
      <vt:lpstr>실습하기</vt:lpstr>
      <vt:lpstr>실습하기</vt:lpstr>
      <vt:lpstr>실습하기</vt:lpstr>
      <vt:lpstr>실습하기</vt:lpstr>
      <vt:lpstr>실습</vt:lpstr>
      <vt:lpstr>과제제출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Sanggoo Cho</dc:creator>
  <cp:lastModifiedBy>Sanggoo Cho</cp:lastModifiedBy>
  <cp:revision>177</cp:revision>
  <dcterms:created xsi:type="dcterms:W3CDTF">2023-11-06T08:03:36Z</dcterms:created>
  <dcterms:modified xsi:type="dcterms:W3CDTF">2024-02-12T15:34:30Z</dcterms:modified>
</cp:coreProperties>
</file>